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302" r:id="rId9"/>
    <p:sldId id="275" r:id="rId10"/>
    <p:sldId id="276" r:id="rId11"/>
    <p:sldId id="277" r:id="rId12"/>
    <p:sldId id="278" r:id="rId13"/>
    <p:sldId id="279" r:id="rId14"/>
    <p:sldId id="280" r:id="rId15"/>
    <p:sldId id="269" r:id="rId16"/>
    <p:sldId id="272" r:id="rId17"/>
    <p:sldId id="273" r:id="rId18"/>
    <p:sldId id="274" r:id="rId19"/>
    <p:sldId id="281" r:id="rId20"/>
    <p:sldId id="282" r:id="rId21"/>
    <p:sldId id="303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305" r:id="rId30"/>
    <p:sldId id="294" r:id="rId31"/>
    <p:sldId id="306" r:id="rId32"/>
    <p:sldId id="263" r:id="rId33"/>
    <p:sldId id="265" r:id="rId34"/>
    <p:sldId id="264" r:id="rId35"/>
    <p:sldId id="266" r:id="rId36"/>
    <p:sldId id="267" r:id="rId37"/>
    <p:sldId id="268" r:id="rId38"/>
    <p:sldId id="270" r:id="rId39"/>
    <p:sldId id="271" r:id="rId40"/>
    <p:sldId id="295" r:id="rId41"/>
    <p:sldId id="296" r:id="rId42"/>
    <p:sldId id="301" r:id="rId43"/>
    <p:sldId id="297" r:id="rId44"/>
    <p:sldId id="298" r:id="rId45"/>
    <p:sldId id="299" r:id="rId46"/>
    <p:sldId id="300" r:id="rId47"/>
    <p:sldId id="286" r:id="rId48"/>
    <p:sldId id="283" r:id="rId49"/>
    <p:sldId id="284" r:id="rId50"/>
    <p:sldId id="304" r:id="rId51"/>
    <p:sldId id="28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E1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3" autoAdjust="0"/>
  </p:normalViewPr>
  <p:slideViewPr>
    <p:cSldViewPr>
      <p:cViewPr>
        <p:scale>
          <a:sx n="66" d="100"/>
          <a:sy n="66" d="100"/>
        </p:scale>
        <p:origin x="-7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Robert</c:v>
                </c:pt>
              </c:strCache>
            </c:strRef>
          </c:tx>
          <c:spPr>
            <a:solidFill>
              <a:srgbClr val="FF4791"/>
            </a:solidFill>
          </c:spPr>
          <c:cat>
            <c:strRef>
              <c:f>Sheet1!$A$2:$A$10</c:f>
              <c:strCache>
                <c:ptCount val="9"/>
                <c:pt idx="0">
                  <c:v>MCU</c:v>
                </c:pt>
                <c:pt idx="1">
                  <c:v>Wifi</c:v>
                </c:pt>
                <c:pt idx="2">
                  <c:v>LED matrix</c:v>
                </c:pt>
                <c:pt idx="3">
                  <c:v>Sensor matrix</c:v>
                </c:pt>
                <c:pt idx="4">
                  <c:v>Power supply</c:v>
                </c:pt>
                <c:pt idx="5">
                  <c:v>Audio module</c:v>
                </c:pt>
                <c:pt idx="6">
                  <c:v>Piece positioning system</c:v>
                </c:pt>
                <c:pt idx="7">
                  <c:v>Management interface</c:v>
                </c:pt>
                <c:pt idx="8">
                  <c:v>Web interface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0</c:v>
                </c:pt>
                <c:pt idx="2">
                  <c:v>80</c:v>
                </c:pt>
                <c:pt idx="3">
                  <c:v>70</c:v>
                </c:pt>
                <c:pt idx="4">
                  <c:v>0</c:v>
                </c:pt>
                <c:pt idx="5">
                  <c:v>80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Joseph</c:v>
                </c:pt>
              </c:strCache>
            </c:strRef>
          </c:tx>
          <c:spPr>
            <a:solidFill>
              <a:srgbClr val="41C20E"/>
            </a:solidFill>
          </c:spPr>
          <c:cat>
            <c:strRef>
              <c:f>Sheet1!$A$2:$A$10</c:f>
              <c:strCache>
                <c:ptCount val="9"/>
                <c:pt idx="0">
                  <c:v>MCU</c:v>
                </c:pt>
                <c:pt idx="1">
                  <c:v>Wifi</c:v>
                </c:pt>
                <c:pt idx="2">
                  <c:v>LED matrix</c:v>
                </c:pt>
                <c:pt idx="3">
                  <c:v>Sensor matrix</c:v>
                </c:pt>
                <c:pt idx="4">
                  <c:v>Power supply</c:v>
                </c:pt>
                <c:pt idx="5">
                  <c:v>Audio module</c:v>
                </c:pt>
                <c:pt idx="6">
                  <c:v>Piece positioning system</c:v>
                </c:pt>
                <c:pt idx="7">
                  <c:v>Management interface</c:v>
                </c:pt>
                <c:pt idx="8">
                  <c:v>Web interface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20</c:v>
                </c:pt>
                <c:pt idx="1">
                  <c:v>10</c:v>
                </c:pt>
                <c:pt idx="2">
                  <c:v>0</c:v>
                </c:pt>
                <c:pt idx="3">
                  <c:v>15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100</c:v>
                </c:pt>
                <c:pt idx="8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Siarhei</c:v>
                </c:pt>
              </c:strCache>
            </c:strRef>
          </c:tx>
          <c:spPr>
            <a:solidFill>
              <a:srgbClr val="1C81D4"/>
            </a:solidFill>
          </c:spPr>
          <c:cat>
            <c:strRef>
              <c:f>Sheet1!$A$2:$A$10</c:f>
              <c:strCache>
                <c:ptCount val="9"/>
                <c:pt idx="0">
                  <c:v>MCU</c:v>
                </c:pt>
                <c:pt idx="1">
                  <c:v>Wifi</c:v>
                </c:pt>
                <c:pt idx="2">
                  <c:v>LED matrix</c:v>
                </c:pt>
                <c:pt idx="3">
                  <c:v>Sensor matrix</c:v>
                </c:pt>
                <c:pt idx="4">
                  <c:v>Power supply</c:v>
                </c:pt>
                <c:pt idx="5">
                  <c:v>Audio module</c:v>
                </c:pt>
                <c:pt idx="6">
                  <c:v>Piece positioning system</c:v>
                </c:pt>
                <c:pt idx="7">
                  <c:v>Management interface</c:v>
                </c:pt>
                <c:pt idx="8">
                  <c:v>Web interface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0</c:v>
                </c:pt>
                <c:pt idx="6">
                  <c:v>75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Shenmin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Sheet1!$A$2:$A$10</c:f>
              <c:strCache>
                <c:ptCount val="9"/>
                <c:pt idx="0">
                  <c:v>MCU</c:v>
                </c:pt>
                <c:pt idx="1">
                  <c:v>Wifi</c:v>
                </c:pt>
                <c:pt idx="2">
                  <c:v>LED matrix</c:v>
                </c:pt>
                <c:pt idx="3">
                  <c:v>Sensor matrix</c:v>
                </c:pt>
                <c:pt idx="4">
                  <c:v>Power supply</c:v>
                </c:pt>
                <c:pt idx="5">
                  <c:v>Audio module</c:v>
                </c:pt>
                <c:pt idx="6">
                  <c:v>Piece positioning system</c:v>
                </c:pt>
                <c:pt idx="7">
                  <c:v>Management interface</c:v>
                </c:pt>
                <c:pt idx="8">
                  <c:v>Web interface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70</c:v>
                </c:pt>
                <c:pt idx="1">
                  <c:v>90</c:v>
                </c:pt>
                <c:pt idx="2">
                  <c:v>20</c:v>
                </c:pt>
                <c:pt idx="3">
                  <c:v>15</c:v>
                </c:pt>
                <c:pt idx="4">
                  <c:v>0</c:v>
                </c:pt>
                <c:pt idx="5">
                  <c:v>20</c:v>
                </c:pt>
                <c:pt idx="6">
                  <c:v>20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</c:ser>
        <c:dLbls/>
        <c:axId val="48993792"/>
        <c:axId val="48995328"/>
      </c:barChart>
      <c:catAx>
        <c:axId val="48993792"/>
        <c:scaling>
          <c:orientation val="minMax"/>
        </c:scaling>
        <c:axPos val="b"/>
        <c:tickLblPos val="nextTo"/>
        <c:crossAx val="48995328"/>
        <c:crosses val="autoZero"/>
        <c:auto val="1"/>
        <c:lblAlgn val="ctr"/>
        <c:lblOffset val="100"/>
      </c:catAx>
      <c:valAx>
        <c:axId val="4899532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4899379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Research</c:v>
                </c:pt>
              </c:strCache>
            </c:strRef>
          </c:tx>
          <c:cat>
            <c:strRef>
              <c:f>Sheet2!$A$2:$A$11</c:f>
              <c:strCache>
                <c:ptCount val="10"/>
                <c:pt idx="0">
                  <c:v>MCU</c:v>
                </c:pt>
                <c:pt idx="1">
                  <c:v>Wifi</c:v>
                </c:pt>
                <c:pt idx="2">
                  <c:v>LED matrix</c:v>
                </c:pt>
                <c:pt idx="3">
                  <c:v>Sensor matrix</c:v>
                </c:pt>
                <c:pt idx="4">
                  <c:v>Power supply</c:v>
                </c:pt>
                <c:pt idx="5">
                  <c:v>Audio module</c:v>
                </c:pt>
                <c:pt idx="6">
                  <c:v>Piece positioning system</c:v>
                </c:pt>
                <c:pt idx="7">
                  <c:v>Management interface</c:v>
                </c:pt>
                <c:pt idx="8">
                  <c:v>Web interface</c:v>
                </c:pt>
                <c:pt idx="9">
                  <c:v>Overall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100</c:v>
                </c:pt>
                <c:pt idx="4">
                  <c:v>75</c:v>
                </c:pt>
                <c:pt idx="5">
                  <c:v>100</c:v>
                </c:pt>
                <c:pt idx="6">
                  <c:v>100</c:v>
                </c:pt>
                <c:pt idx="7">
                  <c:v>75</c:v>
                </c:pt>
                <c:pt idx="8">
                  <c:v>75</c:v>
                </c:pt>
                <c:pt idx="9">
                  <c:v>90.555555555555543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Design</c:v>
                </c:pt>
              </c:strCache>
            </c:strRef>
          </c:tx>
          <c:cat>
            <c:strRef>
              <c:f>Sheet2!$A$2:$A$11</c:f>
              <c:strCache>
                <c:ptCount val="10"/>
                <c:pt idx="0">
                  <c:v>MCU</c:v>
                </c:pt>
                <c:pt idx="1">
                  <c:v>Wifi</c:v>
                </c:pt>
                <c:pt idx="2">
                  <c:v>LED matrix</c:v>
                </c:pt>
                <c:pt idx="3">
                  <c:v>Sensor matrix</c:v>
                </c:pt>
                <c:pt idx="4">
                  <c:v>Power supply</c:v>
                </c:pt>
                <c:pt idx="5">
                  <c:v>Audio module</c:v>
                </c:pt>
                <c:pt idx="6">
                  <c:v>Piece positioning system</c:v>
                </c:pt>
                <c:pt idx="7">
                  <c:v>Management interface</c:v>
                </c:pt>
                <c:pt idx="8">
                  <c:v>Web interface</c:v>
                </c:pt>
                <c:pt idx="9">
                  <c:v>Overall</c:v>
                </c:pt>
              </c:strCache>
            </c:strRef>
          </c:cat>
          <c:val>
            <c:numRef>
              <c:f>Sheet2!$C$2:$C$11</c:f>
              <c:numCache>
                <c:formatCode>General</c:formatCode>
                <c:ptCount val="10"/>
                <c:pt idx="0">
                  <c:v>50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50</c:v>
                </c:pt>
                <c:pt idx="5">
                  <c:v>100</c:v>
                </c:pt>
                <c:pt idx="6">
                  <c:v>100</c:v>
                </c:pt>
                <c:pt idx="7">
                  <c:v>75</c:v>
                </c:pt>
                <c:pt idx="8">
                  <c:v>75</c:v>
                </c:pt>
                <c:pt idx="9">
                  <c:v>83.333333333333314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Prototype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Sheet2!$A$2:$A$11</c:f>
              <c:strCache>
                <c:ptCount val="10"/>
                <c:pt idx="0">
                  <c:v>MCU</c:v>
                </c:pt>
                <c:pt idx="1">
                  <c:v>Wifi</c:v>
                </c:pt>
                <c:pt idx="2">
                  <c:v>LED matrix</c:v>
                </c:pt>
                <c:pt idx="3">
                  <c:v>Sensor matrix</c:v>
                </c:pt>
                <c:pt idx="4">
                  <c:v>Power supply</c:v>
                </c:pt>
                <c:pt idx="5">
                  <c:v>Audio module</c:v>
                </c:pt>
                <c:pt idx="6">
                  <c:v>Piece positioning system</c:v>
                </c:pt>
                <c:pt idx="7">
                  <c:v>Management interface</c:v>
                </c:pt>
                <c:pt idx="8">
                  <c:v>Web interface</c:v>
                </c:pt>
                <c:pt idx="9">
                  <c:v>Overall</c:v>
                </c:pt>
              </c:strCache>
            </c:strRef>
          </c:cat>
          <c:val>
            <c:numRef>
              <c:f>Sheet2!$D$2:$D$11</c:f>
              <c:numCache>
                <c:formatCode>General</c:formatCode>
                <c:ptCount val="10"/>
                <c:pt idx="0">
                  <c:v>25</c:v>
                </c:pt>
                <c:pt idx="1">
                  <c:v>0</c:v>
                </c:pt>
                <c:pt idx="2">
                  <c:v>25</c:v>
                </c:pt>
                <c:pt idx="3">
                  <c:v>25</c:v>
                </c:pt>
                <c:pt idx="4">
                  <c:v>0</c:v>
                </c:pt>
                <c:pt idx="5">
                  <c:v>0</c:v>
                </c:pt>
                <c:pt idx="6">
                  <c:v>50</c:v>
                </c:pt>
                <c:pt idx="7">
                  <c:v>25</c:v>
                </c:pt>
                <c:pt idx="8">
                  <c:v>0</c:v>
                </c:pt>
                <c:pt idx="9">
                  <c:v>16.666666666666668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Test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Sheet2!$A$2:$A$11</c:f>
              <c:strCache>
                <c:ptCount val="10"/>
                <c:pt idx="0">
                  <c:v>MCU</c:v>
                </c:pt>
                <c:pt idx="1">
                  <c:v>Wifi</c:v>
                </c:pt>
                <c:pt idx="2">
                  <c:v>LED matrix</c:v>
                </c:pt>
                <c:pt idx="3">
                  <c:v>Sensor matrix</c:v>
                </c:pt>
                <c:pt idx="4">
                  <c:v>Power supply</c:v>
                </c:pt>
                <c:pt idx="5">
                  <c:v>Audio module</c:v>
                </c:pt>
                <c:pt idx="6">
                  <c:v>Piece positioning system</c:v>
                </c:pt>
                <c:pt idx="7">
                  <c:v>Management interface</c:v>
                </c:pt>
                <c:pt idx="8">
                  <c:v>Web interface</c:v>
                </c:pt>
                <c:pt idx="9">
                  <c:v>Overall</c:v>
                </c:pt>
              </c:strCache>
            </c:strRef>
          </c:cat>
          <c:val>
            <c:numRef>
              <c:f>Sheet2!$E$2:$E$11</c:f>
              <c:numCache>
                <c:formatCode>General</c:formatCode>
                <c:ptCount val="10"/>
                <c:pt idx="0">
                  <c:v>10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25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</c:numCache>
            </c:numRef>
          </c:val>
        </c:ser>
        <c:dLbls/>
        <c:axId val="49022464"/>
        <c:axId val="49024000"/>
      </c:barChart>
      <c:catAx>
        <c:axId val="49022464"/>
        <c:scaling>
          <c:orientation val="minMax"/>
        </c:scaling>
        <c:axPos val="b"/>
        <c:tickLblPos val="nextTo"/>
        <c:crossAx val="49024000"/>
        <c:crosses val="autoZero"/>
        <c:auto val="1"/>
        <c:lblAlgn val="ctr"/>
        <c:lblOffset val="100"/>
      </c:catAx>
      <c:valAx>
        <c:axId val="4902400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490224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C095AD-1C57-4EAF-B397-7E3C71FBC632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defRPr/>
            </a:lvl1pPr>
            <a:lvl2pPr marL="736092" indent="-342900"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  <a:lvl5pPr>
              <a:buClr>
                <a:schemeClr val="bg2">
                  <a:lumMod val="25000"/>
                </a:schemeClr>
              </a:buClr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C095AD-1C57-4EAF-B397-7E3C71FBC632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C095AD-1C57-4EAF-B397-7E3C71FBC632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26081"/>
            <a:ext cx="7772400" cy="14793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Group 12</a:t>
            </a:r>
          </a:p>
          <a:p>
            <a:r>
              <a:rPr lang="en-US" dirty="0" err="1" smtClean="0"/>
              <a:t>Shenmin</a:t>
            </a:r>
            <a:r>
              <a:rPr lang="en-US" dirty="0" smtClean="0"/>
              <a:t> Lo, EE</a:t>
            </a:r>
          </a:p>
          <a:p>
            <a:r>
              <a:rPr lang="en-US" dirty="0" smtClean="0"/>
              <a:t>Joseph </a:t>
            </a:r>
            <a:r>
              <a:rPr lang="en-US" dirty="0" err="1" smtClean="0"/>
              <a:t>Lunder</a:t>
            </a:r>
            <a:r>
              <a:rPr lang="en-US" dirty="0" smtClean="0"/>
              <a:t>, </a:t>
            </a:r>
            <a:r>
              <a:rPr lang="en-US" dirty="0" err="1" smtClean="0"/>
              <a:t>CpE</a:t>
            </a:r>
            <a:endParaRPr lang="en-US" dirty="0"/>
          </a:p>
          <a:p>
            <a:r>
              <a:rPr lang="en-US" dirty="0" err="1" smtClean="0"/>
              <a:t>Siarhei</a:t>
            </a:r>
            <a:r>
              <a:rPr lang="en-US" dirty="0" smtClean="0"/>
              <a:t> </a:t>
            </a:r>
            <a:r>
              <a:rPr lang="en-US" dirty="0" err="1" smtClean="0"/>
              <a:t>Traskouski</a:t>
            </a:r>
            <a:r>
              <a:rPr lang="en-US" dirty="0" smtClean="0"/>
              <a:t>, EE</a:t>
            </a:r>
          </a:p>
          <a:p>
            <a:r>
              <a:rPr lang="en-US" dirty="0" smtClean="0"/>
              <a:t>Robert Wadsworth II, EE</a:t>
            </a:r>
          </a:p>
          <a:p>
            <a:endParaRPr lang="en-US" dirty="0"/>
          </a:p>
        </p:txBody>
      </p:sp>
      <p:pic>
        <p:nvPicPr>
          <p:cNvPr id="4" name="Picture 3" descr="C:\Users\Joe\Documents\My Dropbox\Class\Senior Design\Senior Design 1\Chess\deeprgb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75" y="1572491"/>
            <a:ext cx="5937250" cy="20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84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 bright RGB LED</a:t>
            </a:r>
          </a:p>
          <a:p>
            <a:r>
              <a:rPr lang="en-US" dirty="0" smtClean="0"/>
              <a:t>High Viewing angle</a:t>
            </a:r>
          </a:p>
          <a:p>
            <a:r>
              <a:rPr lang="en-US" dirty="0" smtClean="0"/>
              <a:t>Compact design</a:t>
            </a:r>
          </a:p>
          <a:p>
            <a:r>
              <a:rPr lang="en-US" dirty="0" smtClean="0"/>
              <a:t>Capable of creating a wide array of colors</a:t>
            </a:r>
          </a:p>
          <a:p>
            <a:r>
              <a:rPr lang="en-US" dirty="0" smtClean="0"/>
              <a:t>Low cost when bought in bulk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R596CR3G4B5W-F12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545" y="3581400"/>
            <a:ext cx="27717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2743200" cy="20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46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isplay available moves when a piece is picked up</a:t>
            </a:r>
          </a:p>
          <a:p>
            <a:r>
              <a:rPr lang="en-US" dirty="0" smtClean="0"/>
              <a:t>Draw a line from piece to piece when in check</a:t>
            </a:r>
          </a:p>
          <a:p>
            <a:r>
              <a:rPr lang="en-US" dirty="0" smtClean="0"/>
              <a:t>Visual queues for errors</a:t>
            </a:r>
          </a:p>
          <a:p>
            <a:r>
              <a:rPr lang="en-US" dirty="0" smtClean="0"/>
              <a:t>Personalization and user customization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Array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33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pin is connected to a specific bus running horizontally and vertically </a:t>
            </a:r>
          </a:p>
          <a:p>
            <a:r>
              <a:rPr lang="en-US" dirty="0" smtClean="0"/>
              <a:t>Each LED is activated one at a time by activating two or more busses</a:t>
            </a:r>
          </a:p>
          <a:p>
            <a:r>
              <a:rPr lang="en-US" dirty="0" smtClean="0"/>
              <a:t>Busses are controlled using four shift registers connected in series</a:t>
            </a:r>
          </a:p>
          <a:p>
            <a:r>
              <a:rPr lang="en-US" dirty="0" smtClean="0"/>
              <a:t>Each register controls one group of busses; red, green, blue and anode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Array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06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Array Schematic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0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Register Configuration</a:t>
            </a:r>
            <a:endParaRPr lang="en-US" dirty="0"/>
          </a:p>
        </p:txBody>
      </p:sp>
      <p:pic>
        <p:nvPicPr>
          <p:cNvPr id="4" name="Picture 3" descr="http://lh4.ggpht.com/-yDvMmcDWHSY/SV66O0j6HlI/AAAAAAAAFGg/shqsorlg7u8/s800/LEDMatrixSchemati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686" y="1219200"/>
            <a:ext cx="7089458" cy="471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8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8985659"/>
              </p:ext>
            </p:extLst>
          </p:nvPr>
        </p:nvGraphicFramePr>
        <p:xfrm>
          <a:off x="1308643" y="1828800"/>
          <a:ext cx="6539957" cy="2939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6506"/>
                <a:gridCol w="1326593"/>
                <a:gridCol w="1537623"/>
                <a:gridCol w="1499235"/>
              </a:tblGrid>
              <a:tr h="6531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MLX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90215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A1384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A1302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VCC(recommended)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4.5 – 6V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VCC(max)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I(max)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6.5mA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Pins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Sensitivity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5-140 mV/G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1.4 mV/G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0.85 – 1.75 mV/G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Price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per Unit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2.38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$3.16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$1.54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Hall-Effect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8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ratiometric</a:t>
            </a:r>
            <a:r>
              <a:rPr lang="en-US" dirty="0"/>
              <a:t> </a:t>
            </a:r>
            <a:r>
              <a:rPr lang="en-US" dirty="0" smtClean="0"/>
              <a:t>Hall-effect sensor</a:t>
            </a:r>
          </a:p>
          <a:p>
            <a:r>
              <a:rPr lang="en-US" dirty="0" smtClean="0"/>
              <a:t>Capable of determining range and polarity</a:t>
            </a:r>
          </a:p>
          <a:p>
            <a:r>
              <a:rPr lang="en-US" dirty="0" smtClean="0"/>
              <a:t>Simple, small and reliable</a:t>
            </a:r>
          </a:p>
          <a:p>
            <a:r>
              <a:rPr lang="en-US" dirty="0" smtClean="0"/>
              <a:t>Low cost per unit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Allegro A1302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09962"/>
            <a:ext cx="1837565" cy="400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media.digikey.com/photos/Allegro%20Microsystems/620-3-S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514" y="3468914"/>
            <a:ext cx="2703286" cy="27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02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9X13 array (117 sensors)</a:t>
            </a:r>
          </a:p>
          <a:p>
            <a:r>
              <a:rPr lang="en-US" dirty="0" smtClean="0"/>
              <a:t>One sensor in the corner of each tile</a:t>
            </a:r>
          </a:p>
          <a:p>
            <a:r>
              <a:rPr lang="en-US" dirty="0" smtClean="0"/>
              <a:t>Powered through two 1:16 multiplexers</a:t>
            </a:r>
          </a:p>
          <a:p>
            <a:r>
              <a:rPr lang="en-US" dirty="0" smtClean="0"/>
              <a:t>Multiplexers controlled by one 8bit shift register</a:t>
            </a:r>
          </a:p>
          <a:p>
            <a:r>
              <a:rPr lang="en-US" dirty="0" smtClean="0"/>
              <a:t>Output pipelined into one input on the MCU</a:t>
            </a:r>
          </a:p>
          <a:p>
            <a:r>
              <a:rPr lang="en-US" dirty="0" smtClean="0"/>
              <a:t>Controlled in similar way to the LED array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Hall-effect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35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8751061"/>
              </p:ext>
            </p:extLst>
          </p:nvPr>
        </p:nvGraphicFramePr>
        <p:xfrm>
          <a:off x="609600" y="1295399"/>
          <a:ext cx="7924800" cy="3838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6506"/>
                <a:gridCol w="2243094"/>
                <a:gridCol w="1371600"/>
                <a:gridCol w="2133600"/>
              </a:tblGrid>
              <a:tr h="631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Arduino-019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rMP3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DEV-10628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Operating voltage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Unspecified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60mA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Unspecified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SPI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SPI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SPI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Outputs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3.5mm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jack, line out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3.5mm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jack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3.5mm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jack , line out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Storage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Micro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SD up to 2GB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Micro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SD up to 32GB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Micro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Capable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Unspecified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Decoding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Capabilities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Mp3,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Ogg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Vorbis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Mp3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Mp3,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Ogg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Vorbis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$27.50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$64.99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$39.95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9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cost audio shield</a:t>
            </a:r>
          </a:p>
          <a:p>
            <a:r>
              <a:rPr lang="en-US" dirty="0" smtClean="0"/>
              <a:t>Designed for use with </a:t>
            </a:r>
            <a:r>
              <a:rPr lang="en-US" dirty="0" err="1" smtClean="0"/>
              <a:t>Arduino</a:t>
            </a:r>
            <a:r>
              <a:rPr lang="en-US" dirty="0" smtClean="0"/>
              <a:t> boards</a:t>
            </a:r>
          </a:p>
          <a:p>
            <a:r>
              <a:rPr lang="en-US" dirty="0" smtClean="0"/>
              <a:t>Capable of decoding most popular audio formats</a:t>
            </a:r>
          </a:p>
          <a:p>
            <a:r>
              <a:rPr lang="en-US" dirty="0" smtClean="0"/>
              <a:t>Onboard data storage </a:t>
            </a:r>
          </a:p>
          <a:p>
            <a:r>
              <a:rPr lang="en-US" dirty="0" smtClean="0"/>
              <a:t>Interrupt capable through </a:t>
            </a:r>
            <a:br>
              <a:rPr lang="en-US" dirty="0" smtClean="0"/>
            </a:br>
            <a:r>
              <a:rPr lang="en-US" dirty="0" smtClean="0"/>
              <a:t>buffer</a:t>
            </a:r>
          </a:p>
          <a:p>
            <a:r>
              <a:rPr lang="en-US" dirty="0" smtClean="0"/>
              <a:t>Multiple outputs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DEV-10628</a:t>
            </a:r>
            <a:endParaRPr lang="en-US" dirty="0"/>
          </a:p>
        </p:txBody>
      </p:sp>
      <p:pic>
        <p:nvPicPr>
          <p:cNvPr id="15362" name="Picture 2" descr="https://dlnmh9ip6v2uc.cloudfront.net/images/products/1/0/6/2/8/10628-0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33056"/>
            <a:ext cx="2786743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28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To allow players separated across great distances to play Chess together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To streamline the process of practicing Chess against an AI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To create an elegant physical and virtual environment that is easy to use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To put a spin on traditional gameplay and create a new way to play a classic game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87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381001"/>
            <a:ext cx="807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10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2840" y="152400"/>
            <a:ext cx="4467560" cy="60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40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Moving System Block Diagram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43200"/>
            <a:ext cx="716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06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parts of the moving system are the X </a:t>
            </a:r>
            <a:r>
              <a:rPr lang="en-US" dirty="0"/>
              <a:t>and Y positioning tables.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XY rails will be located underneath the chess board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will be capable of moving from one X-Y coordinate to another </a:t>
            </a:r>
            <a:r>
              <a:rPr lang="en-US" dirty="0" smtClean="0"/>
              <a:t>smoothly </a:t>
            </a:r>
            <a:r>
              <a:rPr lang="en-US" dirty="0"/>
              <a:t>in order to move certain chess pieces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Piece Moving System</a:t>
            </a:r>
            <a:endParaRPr lang="en-US" dirty="0"/>
          </a:p>
        </p:txBody>
      </p:sp>
      <p:pic>
        <p:nvPicPr>
          <p:cNvPr id="4098" name="Picture 2" descr="C:\Users\Robert\AppData\Local\Microsoft\Windows\Temporary Internet Files\Content.IE5\N6KF6FII\MC9002907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300" y="4213225"/>
            <a:ext cx="1352550" cy="219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3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0626487"/>
              </p:ext>
            </p:extLst>
          </p:nvPr>
        </p:nvGraphicFramePr>
        <p:xfrm>
          <a:off x="533400" y="1447800"/>
          <a:ext cx="8000998" cy="1295400"/>
        </p:xfrm>
        <a:graphic>
          <a:graphicData uri="http://schemas.openxmlformats.org/drawingml/2006/table">
            <a:tbl>
              <a:tblPr/>
              <a:tblGrid>
                <a:gridCol w="1600026"/>
                <a:gridCol w="1600026"/>
                <a:gridCol w="1600026"/>
                <a:gridCol w="1600026"/>
                <a:gridCol w="1600894"/>
              </a:tblGrid>
              <a:tr h="38100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Noise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Difficulty of installation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the system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gear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Worm gear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E1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E1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Rack gear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E1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E10E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system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124200"/>
            <a:ext cx="5791200" cy="330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86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001963"/>
          </a:xfrm>
        </p:spPr>
        <p:txBody>
          <a:bodyPr/>
          <a:lstStyle/>
          <a:p>
            <a:r>
              <a:rPr lang="en-US" dirty="0"/>
              <a:t>Each chess piece will have a magnet attached to the bottom of it </a:t>
            </a:r>
          </a:p>
          <a:p>
            <a:r>
              <a:rPr lang="en-US" dirty="0" smtClean="0"/>
              <a:t>Under </a:t>
            </a:r>
            <a:r>
              <a:rPr lang="en-US" dirty="0"/>
              <a:t>the board we will have one strong magnet installed on the moving positioning system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</a:t>
            </a:r>
            <a:endParaRPr lang="en-US" dirty="0"/>
          </a:p>
        </p:txBody>
      </p:sp>
      <p:pic>
        <p:nvPicPr>
          <p:cNvPr id="3074" name="Picture 2" descr="C:\Users\Robert\AppData\Local\Microsoft\Windows\Temporary Internet Files\Content.IE5\VS58DK9N\MC9002380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91000"/>
            <a:ext cx="2620962" cy="227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13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Chess figures’ </a:t>
            </a:r>
            <a:r>
              <a:rPr lang="en-US" dirty="0"/>
              <a:t>n</a:t>
            </a:r>
            <a:r>
              <a:rPr lang="en-US" dirty="0" smtClean="0"/>
              <a:t>eodymium magnets</a:t>
            </a:r>
          </a:p>
          <a:p>
            <a:r>
              <a:rPr lang="en-US" sz="2800" dirty="0" smtClean="0"/>
              <a:t>Disk 1/2” </a:t>
            </a:r>
            <a:r>
              <a:rPr lang="en-US" sz="2800" dirty="0"/>
              <a:t>x 1</a:t>
            </a:r>
            <a:r>
              <a:rPr lang="en-US" sz="2800" dirty="0" smtClean="0"/>
              <a:t>/8”</a:t>
            </a:r>
          </a:p>
          <a:p>
            <a:r>
              <a:rPr lang="en-US" sz="2800" dirty="0" smtClean="0"/>
              <a:t>N42-class</a:t>
            </a:r>
          </a:p>
          <a:p>
            <a:r>
              <a:rPr lang="en-US" sz="2800" dirty="0" smtClean="0"/>
              <a:t>Over </a:t>
            </a:r>
            <a:r>
              <a:rPr lang="en-US" sz="2800" dirty="0"/>
              <a:t>6.6 lbs pulling force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Electromagnet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9475615"/>
              </p:ext>
            </p:extLst>
          </p:nvPr>
        </p:nvGraphicFramePr>
        <p:xfrm>
          <a:off x="990600" y="3733800"/>
          <a:ext cx="7467600" cy="2305050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  <a:gridCol w="1866900"/>
                <a:gridCol w="1866900"/>
              </a:tblGrid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Model of electromagnet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R-1207-12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EM 137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ER2-103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Voltage, V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Duty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Continuous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Continuous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Continuous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Watts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4.2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Amps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0.41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Holding Force, Lbs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Weight, Lbs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Diameter, cm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3.175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3.493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3.175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Height, cm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1.905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2.06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Price, $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29.24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76.06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52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334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EM 137</a:t>
            </a:r>
          </a:p>
          <a:p>
            <a:pPr lvl="1"/>
            <a:r>
              <a:rPr lang="en-US" dirty="0" smtClean="0"/>
              <a:t>Inexpensive and lightweight</a:t>
            </a:r>
          </a:p>
          <a:p>
            <a:r>
              <a:rPr lang="en-US" dirty="0" smtClean="0"/>
              <a:t>We used NPN-transistor as a switch </a:t>
            </a:r>
          </a:p>
          <a:p>
            <a:r>
              <a:rPr lang="en-US" dirty="0" smtClean="0"/>
              <a:t>Diode used to </a:t>
            </a:r>
            <a:r>
              <a:rPr lang="en-US" dirty="0"/>
              <a:t>protect the transistor from back </a:t>
            </a:r>
            <a:r>
              <a:rPr lang="en-US" dirty="0" smtClean="0"/>
              <a:t>voltage</a:t>
            </a:r>
          </a:p>
          <a:p>
            <a:r>
              <a:rPr lang="en-US" dirty="0" smtClean="0"/>
              <a:t>Capacitors reduced </a:t>
            </a:r>
            <a:r>
              <a:rPr lang="en-US" dirty="0"/>
              <a:t>signal noise from electromagnet. </a:t>
            </a:r>
            <a:endParaRPr lang="en-US" dirty="0" smtClean="0"/>
          </a:p>
          <a:p>
            <a:r>
              <a:rPr lang="en-US" dirty="0" smtClean="0"/>
              <a:t>Optional adjustable pulling force via potentiometer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 control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09800"/>
            <a:ext cx="2743200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1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1995411"/>
              </p:ext>
            </p:extLst>
          </p:nvPr>
        </p:nvGraphicFramePr>
        <p:xfrm>
          <a:off x="381000" y="1524000"/>
          <a:ext cx="8001001" cy="4274664"/>
        </p:xfrm>
        <a:graphic>
          <a:graphicData uri="http://schemas.openxmlformats.org/drawingml/2006/table">
            <a:tbl>
              <a:tblPr/>
              <a:tblGrid>
                <a:gridCol w="1587004"/>
                <a:gridCol w="1581795"/>
                <a:gridCol w="1652117"/>
                <a:gridCol w="1600027"/>
                <a:gridCol w="1580058"/>
              </a:tblGrid>
              <a:tr h="7124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Motor Model #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Stepper Motor -200 steps/rev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Unipolar/Bipolar, 200 steps/rev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Applied Motion –5017–009 Bipolar Stepper Motor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mbria"/>
                          <a:ea typeface="Times New Roman"/>
                          <a:cs typeface="Times New Roman"/>
                        </a:rPr>
                        <a:t>Mercury ROB-09238 Bipolar Stepper Motor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Motor type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Bipolar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Unipolar/Bipolar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Unipolar/Bipolar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Bipolar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Step </a:t>
                      </a:r>
                      <a:r>
                        <a:rPr lang="en-US" sz="1100" b="1" dirty="0" smtClean="0">
                          <a:latin typeface="Cambria"/>
                          <a:ea typeface="Times New Roman"/>
                          <a:cs typeface="Times New Roman"/>
                        </a:rPr>
                        <a:t>Angle, 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degree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# of Wire Leads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Leads length, mm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230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305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1200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Drive Shaft Diameter, mm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Rated Voltage, V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Rated Current, mA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1200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570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330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Holding Torque, oz-in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31.4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31.9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Winding Resistance, Ohm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8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Frame Size, mm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42.3 x 42.3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42.3 x 42.3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42.3 x 42.3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42.3 x 42.3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Weights, g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8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Price, $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14.00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19.95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12.95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14.95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motors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9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5562600" cy="4254691"/>
          </a:xfrm>
        </p:spPr>
        <p:txBody>
          <a:bodyPr/>
          <a:lstStyle/>
          <a:p>
            <a:r>
              <a:rPr lang="en-US" dirty="0" smtClean="0"/>
              <a:t>Bipolar Motor</a:t>
            </a:r>
          </a:p>
          <a:p>
            <a:r>
              <a:rPr lang="en-US" dirty="0" smtClean="0"/>
              <a:t>5mm shaft diameter</a:t>
            </a:r>
          </a:p>
          <a:p>
            <a:r>
              <a:rPr lang="en-US" dirty="0" smtClean="0"/>
              <a:t>12V at 330 mA</a:t>
            </a:r>
          </a:p>
          <a:p>
            <a:r>
              <a:rPr lang="en-US" dirty="0" smtClean="0"/>
              <a:t>0.166 foot pounds of torque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Cambria"/>
                <a:ea typeface="Times New Roman"/>
                <a:cs typeface="Times New Roman"/>
              </a:rPr>
              <a:t>Mercury ROB-09238 Bipolar Stepper </a:t>
            </a:r>
            <a:r>
              <a:rPr lang="en-US" sz="4400" dirty="0" smtClean="0">
                <a:latin typeface="Cambria"/>
                <a:ea typeface="Times New Roman"/>
                <a:cs typeface="Times New Roman"/>
              </a:rPr>
              <a:t>Motor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81400"/>
            <a:ext cx="2819400" cy="295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71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Automated Chess Board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Use magnets to move pieces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Take input physically from user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Correct user errors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Visually assists gameplay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Multiple playing modes  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Sends data wirelessly to off-site server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Web Interface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Allow gameplay from any web-enabled device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/>
              <a:t>Allow for environment </a:t>
            </a:r>
            <a:r>
              <a:rPr lang="en-US" dirty="0" smtClean="0"/>
              <a:t>customization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Store saved games and other user data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RGB?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60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5946998"/>
              </p:ext>
            </p:extLst>
          </p:nvPr>
        </p:nvGraphicFramePr>
        <p:xfrm>
          <a:off x="533400" y="1600200"/>
          <a:ext cx="8077200" cy="3810000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  <a:gridCol w="2019300"/>
              </a:tblGrid>
              <a:tr h="635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Easy Driver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Big Easy Driver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A4988 Stepper Motor Driver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Power supply range, V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From 7 to 30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From 8 to 35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From 8 to 35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Output power, V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3.3/5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3.3/5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3.3/5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Microsteps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 1/2; 1/4; 1/8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1/2; 1/4; 1/8; 1/16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1/2; 1/4; 1/8; 1/16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Chip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A3967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A4983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A4988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Current control per phase, mA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Up to 750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Up to 2000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Up to 2000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Board size, in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0.6 x 1.9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1.25 x 1.75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0.7 x 1.4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Source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Open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Open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Price, $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14.95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22.95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14.95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Driver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84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to 35V stepper voltage range</a:t>
            </a:r>
          </a:p>
          <a:p>
            <a:r>
              <a:rPr lang="en-US" dirty="0" smtClean="0">
                <a:latin typeface="+mj-lt"/>
              </a:rPr>
              <a:t>Capable of </a:t>
            </a:r>
            <a:r>
              <a:rPr lang="en-US" dirty="0">
                <a:latin typeface="+mj-lt"/>
                <a:ea typeface="Times New Roman"/>
                <a:cs typeface="Times New Roman"/>
              </a:rPr>
              <a:t>1/2; 1/4; 1/8; </a:t>
            </a:r>
            <a:r>
              <a:rPr lang="en-US" dirty="0" smtClean="0">
                <a:latin typeface="+mj-lt"/>
                <a:ea typeface="Times New Roman"/>
                <a:cs typeface="Times New Roman"/>
              </a:rPr>
              <a:t>1/16 steps</a:t>
            </a:r>
          </a:p>
          <a:p>
            <a:r>
              <a:rPr lang="en-US" dirty="0" smtClean="0">
                <a:latin typeface="+mj-lt"/>
                <a:ea typeface="Times New Roman"/>
                <a:cs typeface="Times New Roman"/>
              </a:rPr>
              <a:t>Tiny board size</a:t>
            </a:r>
          </a:p>
          <a:p>
            <a:r>
              <a:rPr lang="en-US" dirty="0" smtClean="0">
                <a:latin typeface="+mj-lt"/>
                <a:ea typeface="Times New Roman"/>
                <a:cs typeface="Times New Roman"/>
              </a:rPr>
              <a:t>Inexpensive</a:t>
            </a:r>
          </a:p>
          <a:p>
            <a:endParaRPr lang="en-US" dirty="0">
              <a:latin typeface="+mj-lt"/>
              <a:ea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mbria"/>
                <a:ea typeface="Times New Roman"/>
                <a:cs typeface="Times New Roman"/>
              </a:rPr>
              <a:t>A4988 Stepper Motor </a:t>
            </a:r>
            <a:r>
              <a:rPr lang="en-US" sz="4400" dirty="0" smtClean="0">
                <a:latin typeface="Cambria"/>
                <a:ea typeface="Times New Roman"/>
                <a:cs typeface="Times New Roman"/>
              </a:rPr>
              <a:t>Driver</a:t>
            </a:r>
            <a:endParaRPr lang="en-US" sz="48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95600"/>
            <a:ext cx="2851029" cy="3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76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2840" y="85725"/>
            <a:ext cx="4500898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35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655551"/>
              </p:ext>
            </p:extLst>
          </p:nvPr>
        </p:nvGraphicFramePr>
        <p:xfrm>
          <a:off x="533401" y="1600197"/>
          <a:ext cx="8153399" cy="381000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39290"/>
                <a:gridCol w="1364860"/>
                <a:gridCol w="1581977"/>
                <a:gridCol w="2967272"/>
              </a:tblGrid>
              <a:tr h="5442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PIC18F46K80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MSP430FR5739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Atmel Corporation ATmega 2560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Operating voltage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1.8 - 5.5 V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2 - 3.6 V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2.7 - 5.5 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Digital I/O pins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Analog </a:t>
                      </a:r>
                      <a:r>
                        <a:rPr lang="en-US" sz="1200" dirty="0">
                          <a:effectLst/>
                        </a:rPr>
                        <a:t>input pins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UART &amp; SPI busses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Program memory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 KB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 KB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256KB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Clock speed	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 MHz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 MHz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 MHz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2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Experience with product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Very experienced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2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 per microcontroller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$4.30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$6.35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$17.97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2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 per development board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$165.00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$29.00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$58.95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 Unit (MCU)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42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74320">
              <a:defRPr/>
            </a:pPr>
            <a:r>
              <a:rPr lang="en-US" dirty="0" smtClean="0"/>
              <a:t>Low power 8-bit microcontroller</a:t>
            </a:r>
          </a:p>
          <a:p>
            <a:pPr indent="-274320">
              <a:defRPr/>
            </a:pPr>
            <a:r>
              <a:rPr lang="en-US" dirty="0" smtClean="0"/>
              <a:t>Clock Rate of 16MHz</a:t>
            </a:r>
          </a:p>
          <a:p>
            <a:pPr indent="-274320">
              <a:defRPr/>
            </a:pPr>
            <a:r>
              <a:rPr lang="en-US" dirty="0" smtClean="0"/>
              <a:t>4 serial I/O </a:t>
            </a:r>
          </a:p>
          <a:p>
            <a:pPr indent="-274320">
              <a:defRPr/>
            </a:pPr>
            <a:r>
              <a:rPr lang="en-US" dirty="0" smtClean="0"/>
              <a:t>Has analog to digital converter</a:t>
            </a:r>
          </a:p>
          <a:p>
            <a:pPr indent="-274320">
              <a:defRPr/>
            </a:pPr>
            <a:r>
              <a:rPr lang="en-US" dirty="0" smtClean="0"/>
              <a:t>70 General Purpose I/O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Atmel </a:t>
            </a:r>
            <a:r>
              <a:rPr lang="en-US" dirty="0" err="1" smtClean="0"/>
              <a:t>ATMega</a:t>
            </a:r>
            <a:r>
              <a:rPr lang="en-US" dirty="0" smtClean="0"/>
              <a:t> 2560</a:t>
            </a:r>
            <a:endParaRPr lang="en-US" dirty="0"/>
          </a:p>
        </p:txBody>
      </p:sp>
      <p:pic>
        <p:nvPicPr>
          <p:cNvPr id="6" name="Picture 5" descr="Screen shot 2011-02-07 at 10.58.07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852863"/>
            <a:ext cx="3962400" cy="231933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 rot="5400000">
            <a:off x="8601869" y="4733131"/>
            <a:ext cx="381000" cy="363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91400" y="3733800"/>
            <a:ext cx="1295400" cy="1143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001000" y="3886200"/>
            <a:ext cx="61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1200" dirty="0">
                <a:latin typeface="Arial" charset="0"/>
              </a:rPr>
              <a:t>16mm</a:t>
            </a:r>
            <a:endParaRPr lang="en-US" dirty="0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7239000" y="3505200"/>
            <a:ext cx="304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09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1"/>
            <a:ext cx="7086600" cy="586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797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/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err="1" smtClean="0"/>
              <a:t>Arduino</a:t>
            </a:r>
            <a:r>
              <a:rPr lang="en-US" dirty="0" smtClean="0"/>
              <a:t> Mega 2560 R3</a:t>
            </a:r>
          </a:p>
          <a:p>
            <a:pPr lvl="2"/>
            <a:r>
              <a:rPr lang="en-US" dirty="0" smtClean="0"/>
              <a:t>Open source schematic</a:t>
            </a:r>
          </a:p>
          <a:p>
            <a:pPr lvl="2"/>
            <a:r>
              <a:rPr lang="en-US" dirty="0" smtClean="0"/>
              <a:t>Low cost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Multiplatform capability</a:t>
            </a:r>
          </a:p>
          <a:p>
            <a:pPr lvl="1"/>
            <a:r>
              <a:rPr lang="en-US" dirty="0" smtClean="0"/>
              <a:t>Community supported</a:t>
            </a:r>
          </a:p>
          <a:p>
            <a:pPr lvl="1"/>
            <a:r>
              <a:rPr lang="en-US" dirty="0" smtClean="0"/>
              <a:t>C-</a:t>
            </a:r>
            <a:r>
              <a:rPr lang="en-US" dirty="0" err="1" smtClean="0"/>
              <a:t>esque</a:t>
            </a:r>
            <a:r>
              <a:rPr lang="en-US" dirty="0" smtClean="0"/>
              <a:t> programming language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2289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021" y="3793627"/>
            <a:ext cx="2412379" cy="298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7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/>
          <a:lstStyle/>
          <a:p>
            <a:r>
              <a:rPr lang="en-US" dirty="0" smtClean="0"/>
              <a:t>Wireless networking</a:t>
            </a:r>
          </a:p>
          <a:p>
            <a:pPr lvl="1"/>
            <a:r>
              <a:rPr lang="en-US" dirty="0" smtClean="0"/>
              <a:t>UART bus</a:t>
            </a:r>
          </a:p>
          <a:p>
            <a:r>
              <a:rPr lang="en-US" dirty="0" smtClean="0"/>
              <a:t>LCD/Stepper motors/Electromagnet</a:t>
            </a:r>
          </a:p>
          <a:p>
            <a:pPr lvl="1"/>
            <a:r>
              <a:rPr lang="en-US" dirty="0" smtClean="0"/>
              <a:t>General purpose I/O pins</a:t>
            </a:r>
            <a:endParaRPr lang="en-US" dirty="0"/>
          </a:p>
          <a:p>
            <a:r>
              <a:rPr lang="en-US" dirty="0" smtClean="0"/>
              <a:t>LED, Sensor matrix/Audio module</a:t>
            </a:r>
          </a:p>
          <a:p>
            <a:pPr lvl="1"/>
            <a:r>
              <a:rPr lang="en-US" dirty="0" smtClean="0"/>
              <a:t>SPI bus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I/O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447800"/>
            <a:ext cx="3800475" cy="175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upload.wikimedia.org/wikipedia/commons/thumb/f/fc/SPI_three_slaves.svg/350px-SPI_three_slav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616" y="3581400"/>
            <a:ext cx="3758983" cy="29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51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1140238"/>
              </p:ext>
            </p:extLst>
          </p:nvPr>
        </p:nvGraphicFramePr>
        <p:xfrm>
          <a:off x="762000" y="1600200"/>
          <a:ext cx="7696201" cy="403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8025"/>
                <a:gridCol w="1340634"/>
                <a:gridCol w="1668934"/>
                <a:gridCol w="1958608"/>
              </a:tblGrid>
              <a:tr h="730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Device Name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WiFly GSX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XBee Series 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BlueSMiRf Silver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transfer rate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1Mbps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0.24Mbps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0.1Mbps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100m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100m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18m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0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Required input voltage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3.3V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0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Required input current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210mA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50mA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45mA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0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Microcontroller interface 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UART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UART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UART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7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$84.95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$22.95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$39.95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20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4800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sz="2900" dirty="0" smtClean="0"/>
              <a:t>2.4GHz </a:t>
            </a:r>
            <a:r>
              <a:rPr lang="en-US" sz="2900" dirty="0"/>
              <a:t>IEEE 802.11b/g transceiver </a:t>
            </a:r>
          </a:p>
          <a:p>
            <a:pPr lvl="0"/>
            <a:r>
              <a:rPr lang="en-US" sz="2900" dirty="0" smtClean="0"/>
              <a:t>1Mbps data </a:t>
            </a:r>
            <a:r>
              <a:rPr lang="en-US" sz="2900" dirty="0"/>
              <a:t>rate with TCP/IP and WPA2 </a:t>
            </a:r>
          </a:p>
          <a:p>
            <a:pPr lvl="0"/>
            <a:r>
              <a:rPr lang="en-US" sz="2900" dirty="0" smtClean="0"/>
              <a:t>Up </a:t>
            </a:r>
            <a:r>
              <a:rPr lang="en-US" sz="2900" dirty="0"/>
              <a:t>to 100m </a:t>
            </a:r>
            <a:r>
              <a:rPr lang="en-US" sz="2900" dirty="0" smtClean="0"/>
              <a:t>range</a:t>
            </a:r>
            <a:endParaRPr lang="en-US" sz="2900" dirty="0"/>
          </a:p>
          <a:p>
            <a:pPr lvl="0"/>
            <a:r>
              <a:rPr lang="en-US" sz="2900" dirty="0" smtClean="0"/>
              <a:t>UART </a:t>
            </a:r>
            <a:r>
              <a:rPr lang="en-US" sz="2900" dirty="0"/>
              <a:t>hardware interface  </a:t>
            </a:r>
          </a:p>
          <a:p>
            <a:pPr lvl="0"/>
            <a:r>
              <a:rPr lang="en-US" sz="2900" dirty="0" smtClean="0"/>
              <a:t>WEP-128</a:t>
            </a:r>
            <a:r>
              <a:rPr lang="en-US" sz="2900" dirty="0"/>
              <a:t>, WPA-PSK (TKIP), WPA2-PSK (AES)</a:t>
            </a:r>
          </a:p>
          <a:p>
            <a:pPr lvl="0"/>
            <a:r>
              <a:rPr lang="en-US" sz="2900" dirty="0"/>
              <a:t>FCC / CE/ ICS certified and </a:t>
            </a:r>
            <a:r>
              <a:rPr lang="en-US" sz="2900" dirty="0" err="1"/>
              <a:t>RoHS</a:t>
            </a:r>
            <a:r>
              <a:rPr lang="en-US" sz="2900" dirty="0"/>
              <a:t> compliant.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WiFly</a:t>
            </a:r>
            <a:r>
              <a:rPr lang="en-US" dirty="0" smtClean="0"/>
              <a:t> GSX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763" y="1828799"/>
            <a:ext cx="3491637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53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Allow for play between human and computer, human and remote human, or two computers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Connect to server over any available wireless network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/>
              <a:t>Detect pieces using a Hall-Effect sensor </a:t>
            </a:r>
            <a:r>
              <a:rPr lang="en-US" dirty="0" smtClean="0"/>
              <a:t>grid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Make required moves with under-board magnet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Show available moves via in-board LEDs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Play selected sound effects depending on game state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1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229600" cy="1173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5V DC supply </a:t>
            </a:r>
            <a:r>
              <a:rPr lang="en-US" dirty="0" smtClean="0"/>
              <a:t>voltage</a:t>
            </a:r>
          </a:p>
          <a:p>
            <a:r>
              <a:rPr lang="en-US" dirty="0" smtClean="0"/>
              <a:t>Hitachi </a:t>
            </a:r>
            <a:r>
              <a:rPr lang="en-US" dirty="0"/>
              <a:t>HD </a:t>
            </a:r>
            <a:r>
              <a:rPr lang="en-US" dirty="0" smtClean="0"/>
              <a:t>44780 </a:t>
            </a:r>
            <a:r>
              <a:rPr lang="en-US" dirty="0"/>
              <a:t>display driver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emperature </a:t>
            </a:r>
            <a:r>
              <a:rPr lang="en-US" dirty="0"/>
              <a:t>range from 5 C to 40 </a:t>
            </a:r>
            <a:r>
              <a:rPr lang="en-US" dirty="0" smtClean="0"/>
              <a:t>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BLUELCD16x2BL LCD Display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5105400" cy="314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330100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638800" y="4038600"/>
            <a:ext cx="304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77200" y="3733800"/>
            <a:ext cx="304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67400" y="4114800"/>
            <a:ext cx="24384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0" y="4343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67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N82E16817103064</a:t>
            </a:r>
          </a:p>
          <a:p>
            <a:pPr>
              <a:buNone/>
            </a:pPr>
            <a:endParaRPr lang="en-US" dirty="0"/>
          </a:p>
          <a:p>
            <a:r>
              <a:rPr lang="en-US" sz="2000" dirty="0" smtClean="0"/>
              <a:t>Flex ATX /TX12VSingle/ </a:t>
            </a:r>
          </a:p>
          <a:p>
            <a:r>
              <a:rPr lang="en-US" sz="2000" dirty="0" smtClean="0"/>
              <a:t>Power150W</a:t>
            </a:r>
          </a:p>
          <a:p>
            <a:r>
              <a:rPr lang="en-US" sz="2000" dirty="0" smtClean="0"/>
              <a:t>Output Current+3.3V@10A, +5V@13A, +12V1@10A, -12V@0.5A, +5Vsb@2A</a:t>
            </a:r>
          </a:p>
          <a:p>
            <a:r>
              <a:rPr lang="en-US" sz="2000" dirty="0" smtClean="0"/>
              <a:t>Cost: $30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dirty="0" smtClean="0"/>
              <a:t>Power AC Adapter from laptop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Power 90W</a:t>
            </a:r>
          </a:p>
          <a:p>
            <a:r>
              <a:rPr lang="en-US" sz="2000" dirty="0" smtClean="0"/>
              <a:t>Output Voltage </a:t>
            </a:r>
            <a:r>
              <a:rPr lang="en-US" sz="2000" b="0" dirty="0" smtClean="0"/>
              <a:t>19 V</a:t>
            </a:r>
          </a:p>
          <a:p>
            <a:r>
              <a:rPr lang="en-US" sz="2000" dirty="0" smtClean="0"/>
              <a:t>Output </a:t>
            </a:r>
            <a:r>
              <a:rPr lang="en-US" sz="2100" dirty="0"/>
              <a:t>Current 4.74A</a:t>
            </a:r>
          </a:p>
          <a:p>
            <a:r>
              <a:rPr lang="en-US" sz="2100" dirty="0"/>
              <a:t>Cost: $10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/>
              <a:t>supply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0"/>
            <a:ext cx="3214687" cy="179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6019800" y="25908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43800" y="1905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172200" y="2057400"/>
            <a:ext cx="15240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95800"/>
            <a:ext cx="2762369" cy="17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6781800" y="4572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05600" y="5715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162800" y="4572000"/>
            <a:ext cx="7620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10400" y="236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6”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152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47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Utilize the </a:t>
            </a:r>
            <a:r>
              <a:rPr lang="en-US" dirty="0" err="1" smtClean="0"/>
              <a:t>WiFly</a:t>
            </a:r>
            <a:r>
              <a:rPr lang="en-US" dirty="0" smtClean="0"/>
              <a:t> library to connect to a secure hotspot and transmit and receive piece positions to and from the website</a:t>
            </a:r>
          </a:p>
          <a:p>
            <a:r>
              <a:rPr lang="en-US" dirty="0" smtClean="0"/>
              <a:t>Sensor matrix</a:t>
            </a:r>
          </a:p>
          <a:p>
            <a:pPr lvl="1"/>
            <a:r>
              <a:rPr lang="en-US" dirty="0" smtClean="0"/>
              <a:t>Loop through the matrix of sensors and obtain the positions as they arise</a:t>
            </a:r>
          </a:p>
          <a:p>
            <a:r>
              <a:rPr lang="en-US" dirty="0" smtClean="0"/>
              <a:t>Piece positioning</a:t>
            </a:r>
          </a:p>
          <a:p>
            <a:pPr lvl="1"/>
            <a:r>
              <a:rPr lang="en-US" dirty="0" smtClean="0"/>
              <a:t>Position the electromagnet to the correct location</a:t>
            </a:r>
          </a:p>
          <a:p>
            <a:pPr lvl="1"/>
            <a:r>
              <a:rPr lang="en-US" dirty="0" smtClean="0"/>
              <a:t>Turn the electromagnet on and travel a clear path to the new location </a:t>
            </a:r>
          </a:p>
          <a:p>
            <a:r>
              <a:rPr lang="en-US" dirty="0" smtClean="0"/>
              <a:t>LED matrix</a:t>
            </a:r>
          </a:p>
          <a:p>
            <a:pPr lvl="1"/>
            <a:r>
              <a:rPr lang="en-US" dirty="0" smtClean="0"/>
              <a:t>Assign an 8 bit number to control the color of the LED</a:t>
            </a:r>
          </a:p>
          <a:p>
            <a:r>
              <a:rPr lang="en-US" dirty="0" smtClean="0"/>
              <a:t>Audio</a:t>
            </a:r>
          </a:p>
          <a:p>
            <a:pPr lvl="1"/>
            <a:r>
              <a:rPr lang="en-US" dirty="0" smtClean="0"/>
              <a:t>Will be run on an interrupt and only request new data when necessary</a:t>
            </a:r>
          </a:p>
          <a:p>
            <a:r>
              <a:rPr lang="en-US" dirty="0" smtClean="0"/>
              <a:t>LCD</a:t>
            </a:r>
          </a:p>
          <a:p>
            <a:pPr lvl="1"/>
            <a:r>
              <a:rPr lang="en-US" dirty="0" smtClean="0"/>
              <a:t>Utilizes the </a:t>
            </a:r>
            <a:r>
              <a:rPr lang="en-US" dirty="0" err="1" smtClean="0"/>
              <a:t>LiquidCrystal</a:t>
            </a:r>
            <a:r>
              <a:rPr lang="en-US" dirty="0" smtClean="0"/>
              <a:t> library to write to the LCD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2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\Documents\My Dropbox\Class\Senior Design\Senior Design 1\Chess\Flowchart 2 Responsibilities.png"/>
          <p:cNvPicPr>
            <a:picLocks noChangeAspect="1" noChangeArrowheads="1"/>
          </p:cNvPicPr>
          <p:nvPr/>
        </p:nvPicPr>
        <p:blipFill>
          <a:blip r:embed="rId2" cstate="print"/>
          <a:srcRect l="15444" t="68260" r="15058"/>
          <a:stretch>
            <a:fillRect/>
          </a:stretch>
        </p:blipFill>
        <p:spPr bwMode="auto">
          <a:xfrm>
            <a:off x="1600200" y="1524000"/>
            <a:ext cx="6096000" cy="3767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80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89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Page Name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Required Input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Optional Input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Log In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Password (SHA-1 hashed)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Logs in a user and creates a session on the server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User Info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LED Color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Audio Theme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Get information about the currently logged in user.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Games List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i="1">
                          <a:latin typeface="Calibri"/>
                          <a:ea typeface="Times New Roman"/>
                          <a:cs typeface="Times New Roman"/>
                        </a:rPr>
                        <a:t>showObserver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i="1">
                          <a:latin typeface="Calibri"/>
                          <a:ea typeface="Times New Roman"/>
                          <a:cs typeface="Times New Roman"/>
                        </a:rPr>
                        <a:t>page_count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i="1">
                          <a:latin typeface="Calibri"/>
                          <a:ea typeface="Times New Roman"/>
                          <a:cs typeface="Times New Roman"/>
                        </a:rPr>
                        <a:t>page_number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Games IDs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Player usernames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Get a list of all games the user can interact with.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Game Info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Game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i="1">
                          <a:latin typeface="Calibri"/>
                          <a:ea typeface="Times New Roman"/>
                          <a:cs typeface="Times New Roman"/>
                        </a:rPr>
                        <a:t>moves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i="1">
                          <a:latin typeface="Calibri"/>
                          <a:ea typeface="Times New Roman"/>
                          <a:cs typeface="Times New Roman"/>
                        </a:rPr>
                        <a:t>move_limit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Game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Players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Board State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Turn Number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Active Player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Turns (Optional)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Get the full state of a game, given its ID.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Create Game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Opponent Username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i="1" dirty="0" err="1" smtClean="0">
                          <a:latin typeface="Calibri"/>
                          <a:ea typeface="Times New Roman"/>
                          <a:cs typeface="Times New Roman"/>
                        </a:rPr>
                        <a:t>allowObserver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(Success)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Game ID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Players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Board State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Turn Number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Active 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Player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Make a new game, given a logged in user and an opponent.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62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Page Name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Required Input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Optional Input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Update Move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Game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Board State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Move Made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(Success)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Game ID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Players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Board State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Turn Number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Active 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Player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Submit a move in an ongoing game.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New Account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Real 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Email Address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LED Color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Audio Theme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(Success)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Success Code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Create a new account using the information provided.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Pass Lost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Email containing reset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Request a reset key for a user who has lost their password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Pass Reset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Reset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(Success)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Success 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Code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Choose a new password for the user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Add Observer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GameID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(Success)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Success 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Code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Add a user to a game as an observer.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8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en-US" dirty="0"/>
          </a:p>
        </p:txBody>
      </p:sp>
      <p:pic>
        <p:nvPicPr>
          <p:cNvPr id="4" name="Picture 3" descr="C:\Users\Joe\Documents\My Dropbox\Class\Senior Design\Senior Design 1\Chess\Server\game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67" y="1585840"/>
            <a:ext cx="48006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Joe\Documents\My Dropbox\Class\Senior Design\Senior Design 1\Chess\Server\ches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52750"/>
            <a:ext cx="47910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406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0874900"/>
              </p:ext>
            </p:extLst>
          </p:nvPr>
        </p:nvGraphicFramePr>
        <p:xfrm>
          <a:off x="762000" y="1219200"/>
          <a:ext cx="7697666" cy="5029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740"/>
                <a:gridCol w="1035052"/>
                <a:gridCol w="1634466"/>
                <a:gridCol w="1329686"/>
                <a:gridCol w="927100"/>
                <a:gridCol w="969622"/>
              </a:tblGrid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Item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Source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Part Num.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Quantity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Projected cost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</a:t>
                      </a:r>
                      <a:r>
                        <a:rPr lang="en-US" sz="1000" dirty="0" smtClean="0">
                          <a:effectLst/>
                        </a:rPr>
                        <a:t>Cost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Arduino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Atmega</a:t>
                      </a:r>
                      <a:r>
                        <a:rPr lang="en-US" sz="1000" dirty="0">
                          <a:effectLst/>
                        </a:rPr>
                        <a:t> 2560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Sparkfun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DEV-11061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$58.95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$58.95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WiFly GSX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Sparkfun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WRL-10050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$84.95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$84.95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Neodymium magnets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Amazon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B001ANVAHI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(pack of 100)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$4.59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$4.59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16x2 LCD display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Donated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LM1602C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$10.00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Stepper motors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Sparkfun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ROB-09238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$29.90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$29.90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Rack Gearbox Bracket (2-pack)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Vexrobotics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275-1188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$9.99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$9.99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Advanced Gear Kit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Vexrobotics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276-2184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$19.99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$19.99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Amico Electromagnet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Amazon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B005F79TIW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$6.82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$6.82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Sparkle power supply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Newegg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N82E16817103064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$37.99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$37.99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MP3 Player shield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Sparkfun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DEV-10628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$39.95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$39.95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Stepper motor driver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Pololu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1183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$39.90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$39.90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Analog multiplexer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Analog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ADG406BNZ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$6.60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$6.60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Allegro Hall Effect Sensor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Digikey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A1360LKTTN-T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117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$281.43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$281.43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Shift registers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Digikey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296-14857-1-ND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$4.94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$4.94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RGB LEDs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Sparkfun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YSL-R596CR3G4B5W-F12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 (pack of 100)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$59.95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$59.95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 PC functioning as server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Donated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$300.00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Server OS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Donated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Visual Studio 10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Donated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$180.00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SQL Server Browser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Donated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$200.00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Chrome Developer Toold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Google Inc.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price without tax or shipping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$1,375.95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$692.36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145" marR="47145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6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Labor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8557220"/>
              </p:ext>
            </p:extLst>
          </p:nvPr>
        </p:nvGraphicFramePr>
        <p:xfrm>
          <a:off x="4572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701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691239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4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of entire unit no more than 10kg</a:t>
            </a:r>
          </a:p>
          <a:p>
            <a:r>
              <a:rPr lang="en-US" dirty="0"/>
              <a:t>Dimensions of playing field no larger than </a:t>
            </a:r>
            <a:r>
              <a:rPr lang="en-US" dirty="0" smtClean="0"/>
              <a:t>40cm </a:t>
            </a:r>
            <a:r>
              <a:rPr lang="en-US" dirty="0"/>
              <a:t>by </a:t>
            </a:r>
            <a:r>
              <a:rPr lang="en-US" dirty="0" smtClean="0"/>
              <a:t>40cm </a:t>
            </a:r>
          </a:p>
          <a:p>
            <a:r>
              <a:rPr lang="en-US" dirty="0" smtClean="0"/>
              <a:t>Dimensions of whole unit no larger than 70cm by 55cm by 20 cm</a:t>
            </a:r>
          </a:p>
          <a:p>
            <a:r>
              <a:rPr lang="en-US" dirty="0" smtClean="0"/>
              <a:t>Operates under 110-220V 50/60Hz AC</a:t>
            </a:r>
          </a:p>
          <a:p>
            <a:r>
              <a:rPr lang="en-US" dirty="0" smtClean="0"/>
              <a:t>Pieces positioned with less than 5% error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4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Hall-Effect sensor sensitivity</a:t>
            </a:r>
          </a:p>
          <a:p>
            <a:r>
              <a:rPr lang="en-US" dirty="0" smtClean="0"/>
              <a:t>Finding low cost matching gear and rack systems</a:t>
            </a:r>
          </a:p>
          <a:p>
            <a:r>
              <a:rPr lang="en-US" dirty="0" smtClean="0"/>
              <a:t>Stable power for the electromagnet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pic>
        <p:nvPicPr>
          <p:cNvPr id="1027" name="Picture 3" descr="C:\Users\Robert\AppData\Local\Microsoft\Windows\Temporary Internet Files\Content.IE5\VS58DK9N\MC9002372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505200"/>
            <a:ext cx="1871050" cy="2029485"/>
          </a:xfrm>
          <a:prstGeom prst="rect">
            <a:avLst/>
          </a:prstGeom>
          <a:noFill/>
        </p:spPr>
      </p:pic>
      <p:pic>
        <p:nvPicPr>
          <p:cNvPr id="1028" name="Picture 4" descr="C:\Users\Robert\AppData\Local\Microsoft\Windows\Temporary Internet Files\Content.IE5\NJGJX2UU\MC9001051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733800"/>
            <a:ext cx="1451153" cy="1849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61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1" name="Picture 3" descr="C:\Users\Robert\AppData\Local\Microsoft\Windows\Temporary Internet Files\Content.IE5\YDN9E7CM\MC9004415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962400"/>
            <a:ext cx="1873250" cy="1600200"/>
          </a:xfrm>
          <a:prstGeom prst="rect">
            <a:avLst/>
          </a:prstGeom>
          <a:noFill/>
        </p:spPr>
      </p:pic>
      <p:pic>
        <p:nvPicPr>
          <p:cNvPr id="2052" name="Picture 4" descr="C:\Users\Robert\AppData\Local\Microsoft\Windows\Temporary Internet Files\Content.IE5\YDN9E7CM\MM900234752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00200"/>
            <a:ext cx="1133475" cy="126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99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ytoo_m\Dropbox\Senior Design 1\Chess\CDR\pureshi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339251" cy="29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7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441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Labor is divided into hardware and software</a:t>
            </a:r>
          </a:p>
          <a:p>
            <a:endParaRPr lang="en-US" dirty="0" smtClean="0"/>
          </a:p>
          <a:p>
            <a:r>
              <a:rPr lang="en-US" dirty="0" smtClean="0"/>
              <a:t>Hardware subsystems</a:t>
            </a:r>
          </a:p>
          <a:p>
            <a:pPr lvl="1"/>
            <a:r>
              <a:rPr lang="en-US" dirty="0" err="1" smtClean="0"/>
              <a:t>Shenmin</a:t>
            </a:r>
            <a:r>
              <a:rPr lang="en-US" dirty="0" smtClean="0"/>
              <a:t> in yellow</a:t>
            </a:r>
          </a:p>
          <a:p>
            <a:pPr lvl="1"/>
            <a:r>
              <a:rPr lang="en-US" dirty="0" smtClean="0"/>
              <a:t>Robert in pink</a:t>
            </a:r>
          </a:p>
          <a:p>
            <a:pPr lvl="1"/>
            <a:r>
              <a:rPr lang="en-US" dirty="0" err="1" smtClean="0"/>
              <a:t>Siarhei</a:t>
            </a:r>
            <a:r>
              <a:rPr lang="en-US" dirty="0" smtClean="0"/>
              <a:t> in blue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Software subsystems</a:t>
            </a:r>
          </a:p>
          <a:p>
            <a:pPr lvl="1"/>
            <a:r>
              <a:rPr lang="en-US" dirty="0" smtClean="0"/>
              <a:t>Joseph in green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574" y="544512"/>
            <a:ext cx="4387026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96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966" y="457200"/>
            <a:ext cx="416984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40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9951789"/>
              </p:ext>
            </p:extLst>
          </p:nvPr>
        </p:nvGraphicFramePr>
        <p:xfrm>
          <a:off x="838200" y="1676399"/>
          <a:ext cx="7467600" cy="3276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938"/>
                <a:gridCol w="1250059"/>
                <a:gridCol w="1880603"/>
                <a:gridCol w="2286000"/>
              </a:tblGrid>
              <a:tr h="609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RL5-RGB-C-2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8640" marR="0" indent="-548640"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spc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/>
                        </a:rPr>
                        <a:t>R596CR3G4B5C-C10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cap="all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R596CR3G4B5W-F12</a:t>
                      </a: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Voltage (R,G,B)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2.6,4.0,4.0 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2.2, 3.4, 3.4 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2.2,3.4,3.4 </a:t>
                      </a:r>
                      <a:r>
                        <a:rPr lang="en-US" sz="1200" dirty="0">
                          <a:effectLst/>
                        </a:rPr>
                        <a:t>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I(Peak)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Viewing Angle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15°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40°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40°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Luminosity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1K-5K mcd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800-4000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mcd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1200-6500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mcd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Diameter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5mm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5mm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5mm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Pins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Price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per Unit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$1.59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$0.60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$0.60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B </a:t>
            </a:r>
            <a:r>
              <a:rPr lang="en-US" dirty="0" smtClean="0">
                <a:solidFill>
                  <a:schemeClr val="tx1"/>
                </a:solidFill>
              </a:rPr>
              <a:t>Light Emitting Diodes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707</TotalTime>
  <Words>2052</Words>
  <Application>Microsoft Office PowerPoint</Application>
  <PresentationFormat>On-screen Show (4:3)</PresentationFormat>
  <Paragraphs>763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Slide 1</vt:lpstr>
      <vt:lpstr>Motivation</vt:lpstr>
      <vt:lpstr>Deep RGB?</vt:lpstr>
      <vt:lpstr>Goals</vt:lpstr>
      <vt:lpstr>Requirements</vt:lpstr>
      <vt:lpstr>Subsystem Layout</vt:lpstr>
      <vt:lpstr>Full System</vt:lpstr>
      <vt:lpstr>Slide 8</vt:lpstr>
      <vt:lpstr>RGB Light Emitting Diodes</vt:lpstr>
      <vt:lpstr>R596CR3G4B5W-F12</vt:lpstr>
      <vt:lpstr>LED Array Functionality</vt:lpstr>
      <vt:lpstr>LED Array Implementation</vt:lpstr>
      <vt:lpstr>LED Array Schematic</vt:lpstr>
      <vt:lpstr>Shift Register Configuration</vt:lpstr>
      <vt:lpstr>Hall-Effect Sensor</vt:lpstr>
      <vt:lpstr>Allegro A1302</vt:lpstr>
      <vt:lpstr>Hall-effect Grid</vt:lpstr>
      <vt:lpstr>Audio Module</vt:lpstr>
      <vt:lpstr>DEV-10628</vt:lpstr>
      <vt:lpstr>Slide 20</vt:lpstr>
      <vt:lpstr>Slide 21</vt:lpstr>
      <vt:lpstr>Moving System Block Diagram</vt:lpstr>
      <vt:lpstr>Magnetic Piece Moving System</vt:lpstr>
      <vt:lpstr>Moving system</vt:lpstr>
      <vt:lpstr>Magnets</vt:lpstr>
      <vt:lpstr>Slide 26</vt:lpstr>
      <vt:lpstr>Electromagnet control</vt:lpstr>
      <vt:lpstr>Stepper motors</vt:lpstr>
      <vt:lpstr>Mercury ROB-09238 Bipolar Stepper Motor</vt:lpstr>
      <vt:lpstr>Motor Driver</vt:lpstr>
      <vt:lpstr>A4988 Stepper Motor Driver</vt:lpstr>
      <vt:lpstr>Slide 32</vt:lpstr>
      <vt:lpstr>Microcontroller Unit (MCU)</vt:lpstr>
      <vt:lpstr>Atmel ATMega 2560</vt:lpstr>
      <vt:lpstr>Slide 35</vt:lpstr>
      <vt:lpstr>Development Environment</vt:lpstr>
      <vt:lpstr>Distribution of I/O</vt:lpstr>
      <vt:lpstr>Wireless Networking</vt:lpstr>
      <vt:lpstr>WiFly GSX</vt:lpstr>
      <vt:lpstr>BLUELCD16x2BL LCD Display</vt:lpstr>
      <vt:lpstr>Power supply</vt:lpstr>
      <vt:lpstr>Arduino Code</vt:lpstr>
      <vt:lpstr>Slide 43</vt:lpstr>
      <vt:lpstr>Management Pages</vt:lpstr>
      <vt:lpstr>Management Pages</vt:lpstr>
      <vt:lpstr>Web Interface</vt:lpstr>
      <vt:lpstr>Bill of Materials</vt:lpstr>
      <vt:lpstr>Distribution of Labor</vt:lpstr>
      <vt:lpstr>Progress</vt:lpstr>
      <vt:lpstr>Problems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Kytoo_m</dc:creator>
  <cp:lastModifiedBy>Robert</cp:lastModifiedBy>
  <cp:revision>62</cp:revision>
  <dcterms:created xsi:type="dcterms:W3CDTF">2012-09-19T18:14:09Z</dcterms:created>
  <dcterms:modified xsi:type="dcterms:W3CDTF">2012-09-20T06:22:44Z</dcterms:modified>
</cp:coreProperties>
</file>